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D5B-0B38-4447-A518-2D04E23D05D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555-A2FD-4099-9C81-BFC0690D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4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D5B-0B38-4447-A518-2D04E23D05D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555-A2FD-4099-9C81-BFC0690D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5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D5B-0B38-4447-A518-2D04E23D05D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555-A2FD-4099-9C81-BFC0690D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9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D5B-0B38-4447-A518-2D04E23D05D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555-A2FD-4099-9C81-BFC0690D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6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D5B-0B38-4447-A518-2D04E23D05D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555-A2FD-4099-9C81-BFC0690D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4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D5B-0B38-4447-A518-2D04E23D05D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555-A2FD-4099-9C81-BFC0690D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7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D5B-0B38-4447-A518-2D04E23D05D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555-A2FD-4099-9C81-BFC0690D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6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D5B-0B38-4447-A518-2D04E23D05D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555-A2FD-4099-9C81-BFC0690D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7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D5B-0B38-4447-A518-2D04E23D05D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555-A2FD-4099-9C81-BFC0690D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8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D5B-0B38-4447-A518-2D04E23D05D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555-A2FD-4099-9C81-BFC0690D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3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D5B-0B38-4447-A518-2D04E23D05D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555-A2FD-4099-9C81-BFC0690D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0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96D5B-0B38-4447-A518-2D04E23D05D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51555-A2FD-4099-9C81-BFC0690D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4461" y="1379784"/>
            <a:ext cx="2093119" cy="55996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Are you a Humboldt State University Employee, Student, Volunteer?</a:t>
            </a:r>
            <a:endParaRPr lang="en-US" sz="1013" dirty="0"/>
          </a:p>
        </p:txBody>
      </p:sp>
      <p:sp>
        <p:nvSpPr>
          <p:cNvPr id="6" name="TextBox 5"/>
          <p:cNvSpPr txBox="1"/>
          <p:nvPr/>
        </p:nvSpPr>
        <p:spPr>
          <a:xfrm>
            <a:off x="358877" y="4089008"/>
            <a:ext cx="787080" cy="25629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Yes</a:t>
            </a:r>
            <a:endParaRPr lang="en-US" sz="1013" dirty="0"/>
          </a:p>
        </p:txBody>
      </p:sp>
      <p:sp>
        <p:nvSpPr>
          <p:cNvPr id="8" name="TextBox 7"/>
          <p:cNvSpPr txBox="1"/>
          <p:nvPr/>
        </p:nvSpPr>
        <p:spPr>
          <a:xfrm>
            <a:off x="179952" y="5553304"/>
            <a:ext cx="1042616" cy="715837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Obtain Permission from UAS Committee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04461" y="328322"/>
            <a:ext cx="2093120" cy="871713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Logic Flow to Determine which Procedures to Use for Approval of the Use of Unmanned Aircraft Systems (UAS) for Academic </a:t>
            </a:r>
            <a:r>
              <a:rPr lang="en-US" sz="1013" dirty="0"/>
              <a:t>P</a:t>
            </a:r>
            <a:r>
              <a:rPr lang="en-US" sz="1013" dirty="0" smtClean="0"/>
              <a:t>urposes and Flying </a:t>
            </a:r>
            <a:r>
              <a:rPr lang="en-US" sz="1013" dirty="0"/>
              <a:t>O</a:t>
            </a:r>
            <a:r>
              <a:rPr lang="en-US" sz="1013" dirty="0" smtClean="0"/>
              <a:t>utdoors</a:t>
            </a:r>
            <a:endParaRPr lang="en-US" sz="1013" dirty="0"/>
          </a:p>
        </p:txBody>
      </p:sp>
      <p:sp>
        <p:nvSpPr>
          <p:cNvPr id="15" name="TextBox 14"/>
          <p:cNvSpPr txBox="1"/>
          <p:nvPr/>
        </p:nvSpPr>
        <p:spPr>
          <a:xfrm>
            <a:off x="2293793" y="5150538"/>
            <a:ext cx="787080" cy="25629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No</a:t>
            </a:r>
            <a:endParaRPr lang="en-US" sz="1013" dirty="0"/>
          </a:p>
        </p:txBody>
      </p:sp>
      <p:sp>
        <p:nvSpPr>
          <p:cNvPr id="16" name="TextBox 15"/>
          <p:cNvSpPr txBox="1"/>
          <p:nvPr/>
        </p:nvSpPr>
        <p:spPr>
          <a:xfrm>
            <a:off x="179952" y="6404231"/>
            <a:ext cx="1042616" cy="55996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Have a DOT FAA Remote Pilot Certificate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9952" y="7100322"/>
            <a:ext cx="1042616" cy="55996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Submit an HSU Flight Operations Plan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1992" y="7788311"/>
            <a:ext cx="1042616" cy="55996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Meet all Risk Management requirements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1992" y="8476301"/>
            <a:ext cx="1042616" cy="55996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Abide by All Required Rules of the FAA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21016" y="4731510"/>
            <a:ext cx="1042616" cy="871713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Obtain Permission from Risk Management &amp; Safety Services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43926" y="2059547"/>
            <a:ext cx="787080" cy="25629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Yes</a:t>
            </a:r>
            <a:endParaRPr lang="en-US" sz="1013" dirty="0"/>
          </a:p>
        </p:txBody>
      </p:sp>
      <p:sp>
        <p:nvSpPr>
          <p:cNvPr id="23" name="TextBox 22"/>
          <p:cNvSpPr txBox="1"/>
          <p:nvPr/>
        </p:nvSpPr>
        <p:spPr>
          <a:xfrm>
            <a:off x="3942082" y="2079691"/>
            <a:ext cx="787080" cy="25629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No</a:t>
            </a:r>
            <a:endParaRPr lang="en-US" sz="1013" dirty="0"/>
          </a:p>
        </p:txBody>
      </p:sp>
      <p:sp>
        <p:nvSpPr>
          <p:cNvPr id="24" name="TextBox 23"/>
          <p:cNvSpPr txBox="1"/>
          <p:nvPr/>
        </p:nvSpPr>
        <p:spPr>
          <a:xfrm>
            <a:off x="4829404" y="2462723"/>
            <a:ext cx="1042616" cy="149521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Are You Intending to fly with HSU property, or on HSU Property, or Under HSU Agreement with Property Owner?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88752" y="4731510"/>
            <a:ext cx="983268" cy="871713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Not Allowed-For more information, contact Risk Management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99290" y="5535429"/>
            <a:ext cx="1042616" cy="40408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Flying as an Individual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99290" y="6082582"/>
            <a:ext cx="1042616" cy="715837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Hobbyists who are HSU Employees or Students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30681" y="6994673"/>
            <a:ext cx="1211225" cy="180697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May Operate UAS under Special Rule for Model Aircraft off HSU Property (All </a:t>
            </a:r>
            <a:r>
              <a:rPr lang="en-US" sz="1013" dirty="0"/>
              <a:t>Operations are Done at the Risk of the </a:t>
            </a:r>
            <a:r>
              <a:rPr lang="en-US" sz="1013" dirty="0" smtClean="0"/>
              <a:t>Individual) (Must register with FAA and attach # to aircraft)</a:t>
            </a:r>
            <a:endParaRPr lang="en-US" sz="1013" dirty="0"/>
          </a:p>
          <a:p>
            <a:endParaRPr lang="en-US" sz="1013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3485222" y="5835539"/>
            <a:ext cx="1042616" cy="55996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DOT FAA Remote Pilot Certificate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97504" y="6684211"/>
            <a:ext cx="1042616" cy="40408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HSU Flight Operations Plan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85222" y="7421652"/>
            <a:ext cx="1042616" cy="55996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HSU UAS Safety Certificate or Equivalent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16545" y="8293478"/>
            <a:ext cx="1042616" cy="55996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Abide by All Required Rules of the FAA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35594" y="2453685"/>
            <a:ext cx="2093119" cy="55996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Are You Required to fly UAS as Part of HSU Employment, Class Assignment, or Research?</a:t>
            </a:r>
            <a:endParaRPr lang="en-US" sz="1013" dirty="0"/>
          </a:p>
        </p:txBody>
      </p:sp>
      <p:sp>
        <p:nvSpPr>
          <p:cNvPr id="35" name="TextBox 34"/>
          <p:cNvSpPr txBox="1"/>
          <p:nvPr/>
        </p:nvSpPr>
        <p:spPr>
          <a:xfrm>
            <a:off x="5013699" y="4207126"/>
            <a:ext cx="787080" cy="25629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Yes</a:t>
            </a:r>
            <a:endParaRPr lang="en-US" sz="1013" dirty="0"/>
          </a:p>
        </p:txBody>
      </p:sp>
      <p:sp>
        <p:nvSpPr>
          <p:cNvPr id="36" name="TextBox 35"/>
          <p:cNvSpPr txBox="1"/>
          <p:nvPr/>
        </p:nvSpPr>
        <p:spPr>
          <a:xfrm>
            <a:off x="103341" y="3652448"/>
            <a:ext cx="1304494" cy="24820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Paid Grant</a:t>
            </a:r>
            <a:endParaRPr lang="en-US" sz="1013" dirty="0"/>
          </a:p>
        </p:txBody>
      </p:sp>
      <p:sp>
        <p:nvSpPr>
          <p:cNvPr id="38" name="TextBox 37"/>
          <p:cNvSpPr txBox="1"/>
          <p:nvPr/>
        </p:nvSpPr>
        <p:spPr>
          <a:xfrm>
            <a:off x="1547043" y="3652448"/>
            <a:ext cx="1304494" cy="24820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Class Assignment</a:t>
            </a:r>
            <a:endParaRPr lang="en-US" sz="1013" dirty="0"/>
          </a:p>
        </p:txBody>
      </p:sp>
      <p:sp>
        <p:nvSpPr>
          <p:cNvPr id="40" name="TextBox 39"/>
          <p:cNvSpPr txBox="1"/>
          <p:nvPr/>
        </p:nvSpPr>
        <p:spPr>
          <a:xfrm>
            <a:off x="2949713" y="3659292"/>
            <a:ext cx="1304494" cy="40408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Part of Required Employment</a:t>
            </a:r>
            <a:endParaRPr lang="en-US" sz="1013" dirty="0"/>
          </a:p>
        </p:txBody>
      </p:sp>
      <p:sp>
        <p:nvSpPr>
          <p:cNvPr id="41" name="TextBox 40"/>
          <p:cNvSpPr txBox="1"/>
          <p:nvPr/>
        </p:nvSpPr>
        <p:spPr>
          <a:xfrm>
            <a:off x="1466078" y="3999360"/>
            <a:ext cx="1304494" cy="102758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/>
              <a:t>Are You Intending to fly </a:t>
            </a:r>
            <a:r>
              <a:rPr lang="en-US" sz="1013" dirty="0" smtClean="0"/>
              <a:t>with HSU property, or on </a:t>
            </a:r>
            <a:r>
              <a:rPr lang="en-US" sz="1013" dirty="0"/>
              <a:t>HSU </a:t>
            </a:r>
            <a:r>
              <a:rPr lang="en-US" sz="1013" dirty="0" smtClean="0"/>
              <a:t>Property, </a:t>
            </a:r>
            <a:r>
              <a:rPr lang="en-US" sz="1013" dirty="0"/>
              <a:t>or Under HSU Agreement with Property Owner?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35594" y="5178666"/>
            <a:ext cx="787080" cy="25629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Yes</a:t>
            </a:r>
            <a:endParaRPr lang="en-US" sz="1013" dirty="0"/>
          </a:p>
        </p:txBody>
      </p:sp>
      <p:sp>
        <p:nvSpPr>
          <p:cNvPr id="43" name="TextBox 42"/>
          <p:cNvSpPr txBox="1"/>
          <p:nvPr/>
        </p:nvSpPr>
        <p:spPr>
          <a:xfrm>
            <a:off x="1631228" y="3132393"/>
            <a:ext cx="787080" cy="25629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Yes</a:t>
            </a:r>
            <a:endParaRPr lang="en-US" sz="1013" dirty="0"/>
          </a:p>
        </p:txBody>
      </p:sp>
      <p:sp>
        <p:nvSpPr>
          <p:cNvPr id="44" name="TextBox 43"/>
          <p:cNvSpPr txBox="1"/>
          <p:nvPr/>
        </p:nvSpPr>
        <p:spPr>
          <a:xfrm>
            <a:off x="3461766" y="4207126"/>
            <a:ext cx="787080" cy="25629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Yes</a:t>
            </a:r>
            <a:endParaRPr lang="en-US" sz="1013" dirty="0"/>
          </a:p>
        </p:txBody>
      </p:sp>
      <p:sp>
        <p:nvSpPr>
          <p:cNvPr id="21" name="Down Arrow 20"/>
          <p:cNvSpPr/>
          <p:nvPr/>
        </p:nvSpPr>
        <p:spPr>
          <a:xfrm>
            <a:off x="5164923" y="4513153"/>
            <a:ext cx="473877" cy="1994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5154168" y="3999360"/>
            <a:ext cx="484632" cy="2077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676774" y="2430249"/>
            <a:ext cx="104775" cy="23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653660" y="3388685"/>
            <a:ext cx="292988" cy="128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1845019" y="3452629"/>
            <a:ext cx="459442" cy="107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1325099" y="3452629"/>
            <a:ext cx="140979" cy="107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Down Arrow 63"/>
          <p:cNvSpPr/>
          <p:nvPr/>
        </p:nvSpPr>
        <p:spPr>
          <a:xfrm>
            <a:off x="368158" y="444686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>
            <a:off x="2595150" y="1939649"/>
            <a:ext cx="452050" cy="858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>
            <a:off x="4057174" y="1986262"/>
            <a:ext cx="340406" cy="732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2199290" y="2335983"/>
            <a:ext cx="105172" cy="61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Down Arrow 71"/>
          <p:cNvSpPr/>
          <p:nvPr/>
        </p:nvSpPr>
        <p:spPr>
          <a:xfrm>
            <a:off x="1857108" y="2997153"/>
            <a:ext cx="484632" cy="1084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own Arrow 72"/>
          <p:cNvSpPr/>
          <p:nvPr/>
        </p:nvSpPr>
        <p:spPr>
          <a:xfrm>
            <a:off x="393533" y="3936901"/>
            <a:ext cx="459257" cy="1351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own Arrow 73"/>
          <p:cNvSpPr/>
          <p:nvPr/>
        </p:nvSpPr>
        <p:spPr>
          <a:xfrm>
            <a:off x="1899469" y="3893635"/>
            <a:ext cx="404992" cy="105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own Arrow 74"/>
          <p:cNvSpPr/>
          <p:nvPr/>
        </p:nvSpPr>
        <p:spPr>
          <a:xfrm>
            <a:off x="3615445" y="4089008"/>
            <a:ext cx="484632" cy="999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Down Arrow 75"/>
          <p:cNvSpPr/>
          <p:nvPr/>
        </p:nvSpPr>
        <p:spPr>
          <a:xfrm>
            <a:off x="3741822" y="4509935"/>
            <a:ext cx="507024" cy="140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Down Arrow 76"/>
          <p:cNvSpPr/>
          <p:nvPr/>
        </p:nvSpPr>
        <p:spPr>
          <a:xfrm>
            <a:off x="3764214" y="5634186"/>
            <a:ext cx="484632" cy="188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Down Arrow 78"/>
          <p:cNvSpPr/>
          <p:nvPr/>
        </p:nvSpPr>
        <p:spPr>
          <a:xfrm>
            <a:off x="3753362" y="6475470"/>
            <a:ext cx="454414" cy="1543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own Arrow 79"/>
          <p:cNvSpPr/>
          <p:nvPr/>
        </p:nvSpPr>
        <p:spPr>
          <a:xfrm>
            <a:off x="3738253" y="7179222"/>
            <a:ext cx="469523" cy="196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own Arrow 80"/>
          <p:cNvSpPr/>
          <p:nvPr/>
        </p:nvSpPr>
        <p:spPr>
          <a:xfrm>
            <a:off x="3764214" y="8059551"/>
            <a:ext cx="484632" cy="125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Down Arrow 81"/>
          <p:cNvSpPr/>
          <p:nvPr/>
        </p:nvSpPr>
        <p:spPr>
          <a:xfrm>
            <a:off x="2314365" y="5065561"/>
            <a:ext cx="456207" cy="600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own Arrow 82"/>
          <p:cNvSpPr/>
          <p:nvPr/>
        </p:nvSpPr>
        <p:spPr>
          <a:xfrm>
            <a:off x="2480829" y="5425275"/>
            <a:ext cx="465819" cy="973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Down Arrow 83"/>
          <p:cNvSpPr/>
          <p:nvPr/>
        </p:nvSpPr>
        <p:spPr>
          <a:xfrm>
            <a:off x="2480829" y="5926868"/>
            <a:ext cx="465819" cy="1106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own Arrow 84"/>
          <p:cNvSpPr/>
          <p:nvPr/>
        </p:nvSpPr>
        <p:spPr>
          <a:xfrm>
            <a:off x="2443926" y="6798419"/>
            <a:ext cx="502722" cy="1391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Down Arrow 85"/>
          <p:cNvSpPr/>
          <p:nvPr/>
        </p:nvSpPr>
        <p:spPr>
          <a:xfrm>
            <a:off x="1302053" y="5065561"/>
            <a:ext cx="420621" cy="113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own Arrow 86"/>
          <p:cNvSpPr/>
          <p:nvPr/>
        </p:nvSpPr>
        <p:spPr>
          <a:xfrm>
            <a:off x="856629" y="5419827"/>
            <a:ext cx="445424" cy="115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own Arrow 87"/>
          <p:cNvSpPr/>
          <p:nvPr/>
        </p:nvSpPr>
        <p:spPr>
          <a:xfrm>
            <a:off x="393533" y="6316396"/>
            <a:ext cx="459257" cy="878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own Arrow 88"/>
          <p:cNvSpPr/>
          <p:nvPr/>
        </p:nvSpPr>
        <p:spPr>
          <a:xfrm>
            <a:off x="393533" y="6964192"/>
            <a:ext cx="459257" cy="135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own Arrow 89"/>
          <p:cNvSpPr/>
          <p:nvPr/>
        </p:nvSpPr>
        <p:spPr>
          <a:xfrm>
            <a:off x="358876" y="7686998"/>
            <a:ext cx="493913" cy="1094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own Arrow 90"/>
          <p:cNvSpPr/>
          <p:nvPr/>
        </p:nvSpPr>
        <p:spPr>
          <a:xfrm>
            <a:off x="358876" y="8348272"/>
            <a:ext cx="422174" cy="101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49" y="139363"/>
            <a:ext cx="1674217" cy="4379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64923" y="627021"/>
            <a:ext cx="10829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March 1</a:t>
            </a:r>
            <a:r>
              <a:rPr lang="en-US" sz="900" dirty="0" smtClean="0"/>
              <a:t>, </a:t>
            </a:r>
            <a:r>
              <a:rPr lang="en-US" sz="900" dirty="0" smtClean="0"/>
              <a:t>2019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0427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236</Words>
  <Application>Microsoft Office PowerPoint</Application>
  <PresentationFormat>Letter Paper (8.5x11 in)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L. Brater</dc:creator>
  <cp:lastModifiedBy>Susan L. Brater</cp:lastModifiedBy>
  <cp:revision>32</cp:revision>
  <cp:lastPrinted>2018-05-18T23:23:37Z</cp:lastPrinted>
  <dcterms:created xsi:type="dcterms:W3CDTF">2018-04-10T16:32:16Z</dcterms:created>
  <dcterms:modified xsi:type="dcterms:W3CDTF">2019-03-01T17:49:50Z</dcterms:modified>
</cp:coreProperties>
</file>